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4.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2"/>
  </p:notesMasterIdLst>
  <p:handoutMasterIdLst>
    <p:handoutMasterId r:id="rId83"/>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403" r:id="rId15"/>
    <p:sldId id="419" r:id="rId16"/>
    <p:sldId id="421" r:id="rId17"/>
    <p:sldId id="345" r:id="rId18"/>
    <p:sldId id="422" r:id="rId19"/>
    <p:sldId id="424" r:id="rId20"/>
    <p:sldId id="423" r:id="rId21"/>
    <p:sldId id="350" r:id="rId22"/>
    <p:sldId id="351" r:id="rId23"/>
    <p:sldId id="352" r:id="rId24"/>
    <p:sldId id="353" r:id="rId25"/>
    <p:sldId id="348" r:id="rId26"/>
    <p:sldId id="425" r:id="rId27"/>
    <p:sldId id="427" r:id="rId28"/>
    <p:sldId id="426" r:id="rId29"/>
    <p:sldId id="354" r:id="rId30"/>
    <p:sldId id="400" r:id="rId31"/>
    <p:sldId id="356" r:id="rId32"/>
    <p:sldId id="404" r:id="rId33"/>
    <p:sldId id="358" r:id="rId34"/>
    <p:sldId id="359" r:id="rId35"/>
    <p:sldId id="360" r:id="rId36"/>
    <p:sldId id="361" r:id="rId37"/>
    <p:sldId id="362" r:id="rId38"/>
    <p:sldId id="405" r:id="rId39"/>
    <p:sldId id="365" r:id="rId40"/>
    <p:sldId id="411" r:id="rId41"/>
    <p:sldId id="412" r:id="rId42"/>
    <p:sldId id="413" r:id="rId43"/>
    <p:sldId id="364" r:id="rId44"/>
    <p:sldId id="414" r:id="rId45"/>
    <p:sldId id="363" r:id="rId46"/>
    <p:sldId id="367" r:id="rId47"/>
    <p:sldId id="407" r:id="rId48"/>
    <p:sldId id="408" r:id="rId49"/>
    <p:sldId id="368" r:id="rId50"/>
    <p:sldId id="369" r:id="rId51"/>
    <p:sldId id="371" r:id="rId52"/>
    <p:sldId id="415" r:id="rId53"/>
    <p:sldId id="416" r:id="rId54"/>
    <p:sldId id="374" r:id="rId55"/>
    <p:sldId id="375" r:id="rId56"/>
    <p:sldId id="376" r:id="rId57"/>
    <p:sldId id="377" r:id="rId58"/>
    <p:sldId id="378" r:id="rId59"/>
    <p:sldId id="379" r:id="rId60"/>
    <p:sldId id="410" r:id="rId61"/>
    <p:sldId id="380" r:id="rId62"/>
    <p:sldId id="381" r:id="rId63"/>
    <p:sldId id="382" r:id="rId64"/>
    <p:sldId id="409" r:id="rId65"/>
    <p:sldId id="383" r:id="rId66"/>
    <p:sldId id="384" r:id="rId67"/>
    <p:sldId id="398"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417" r:id="rId81"/>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5" autoAdjust="0"/>
    <p:restoredTop sz="94635"/>
  </p:normalViewPr>
  <p:slideViewPr>
    <p:cSldViewPr snapToGrid="0">
      <p:cViewPr varScale="1">
        <p:scale>
          <a:sx n="104" d="100"/>
          <a:sy n="104" d="100"/>
        </p:scale>
        <p:origin x="1716" y="11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1:51.282"/>
    </inkml:context>
    <inkml:brush xml:id="br0">
      <inkml:brushProperty name="width" value="0.05" units="cm"/>
      <inkml:brushProperty name="height" value="0.05" units="cm"/>
      <inkml:brushProperty name="color" value="#FF0066"/>
    </inkml:brush>
  </inkml:definitions>
  <inkml:trace contextRef="#ctx0" brushRef="#br0">1 155 24575,'29'-1'0,"1"-3"0,-1 0 0,1-2 0,28-10 0,22-3 0,-36 9 0,-23 4 0,-1 2 0,1 0 0,27 0 0,65-9 0,-78 8 0,49-2 0,-11 5 0,136 5 0,-130 9 0,-51-6 0,45 1 0,37 7 0,-77-9 0,55 3 0,-36-10 0,61-10 0,-61 5 0,64 0 0,680 8 0,-766-3 0,56-9 0,-55 5 0,53-1 0,65 9 0,112-4 0,-107-23 0,-97 16 0,-13 2 0,86-4 0,-54 12-1365,-54-1-5461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8:20.038"/>
    </inkml:context>
    <inkml:brush xml:id="br0">
      <inkml:brushProperty name="width" value="0.05" units="cm"/>
      <inkml:brushProperty name="height" value="0.05" units="cm"/>
      <inkml:brushProperty name="color" value="#FF0066"/>
    </inkml:brush>
  </inkml:definitions>
  <inkml:trace contextRef="#ctx0" brushRef="#br0">649 2 24575,'10'-2'0,"-5"2"0,-7 13 0,-5 10 0,-1 0 0,0 0 0,-20 33 0,1 1 0,-69 160 0,-135 324 0,163-360 0,-67 281 0,117-373 0,3 0 0,5 0 0,3 1 0,4 1 0,13 133 0,5-117 0,5-1 0,35 108 0,85 199 0,-25-126 0,-85-224 0,2-1 0,58 81 0,-3-38-1365,-51-64-5461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1:52.279"/>
    </inkml:context>
    <inkml:brush xml:id="br0">
      <inkml:brushProperty name="width" value="0.05" units="cm"/>
      <inkml:brushProperty name="height" value="0.05" units="cm"/>
      <inkml:brushProperty name="color" value="#FF0066"/>
    </inkml:brush>
  </inkml:definitions>
  <inkml:trace contextRef="#ctx0" brushRef="#br0">10 109 24575,'0'0'0,"0"0"0,-1-1 0,1 1 0,0 0 0,0 0 0,-1 0 0,1 0 0,0 0 0,-1 0 0,1 0 0,0 0 0,0 0 0,-1 0 0,1 0 0,0 0 0,0 0 0,-1 0 0,1 0 0,0 0 0,0 0 0,-1 0 0,1 0 0,0 0 0,0 0 0,-1 1 0,1-1 0,0 0 0,0 0 0,-1 0 0,1 0 0,0 1 0,0-1 0,0 0 0,0 0 0,-1 0 0,1 1 0,0-1 0,0 0 0,0 0 0,0 1 0,0-1 0,0 0 0,-1 0 0,1 1 0,0-1 0,0 0 0,0 0 0,0 1 0,0-1 0,0 0 0,0 1 0,0-1 0,0 0 0,0 0 0,1 1 0,-1-1 0,0 0 0,0 0 0,0 1 0,0-1 0,0 0 0,0 0 0,1 1 0,15 10 0,13-6 0,1-1 0,0-2 0,0-1 0,45-4 0,2 0 0,102-10 0,-11-1 0,-152 14 0,262-15 0,-143 3 0,-59 6 0,101-22 0,31-7 0,-46 24 0,-162 11 0,7 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7:03.535"/>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7:23.518"/>
    </inkml:context>
    <inkml:brush xml:id="br0">
      <inkml:brushProperty name="width" value="0.05" units="cm"/>
      <inkml:brushProperty name="height" value="0.05" units="cm"/>
      <inkml:brushProperty name="color" value="#FF0066"/>
    </inkml:brush>
  </inkml:definitions>
  <inkml:trace contextRef="#ctx0" brushRef="#br0">0 334 24575,'5'0'0,"39"1"0,1-2 0,-1-2 0,-1-2 0,61-14 0,-72 11 0,0 1 0,1 1 0,54-1 0,105 8 0,-70 2 0,-74-3 0,16-1 0,-1 3 0,86 13 0,55 11 0,-25-1 0,-139-19 0,0-2 0,0-2 0,0-1 0,0-3 0,0-1 0,54-11 0,-37 3 0,0-2 0,59-24 0,-58 17 0,0 3 0,109-19 0,-144 35 0,0 1 0,0 1 0,0 1 0,0 1 0,-1 1 0,44 14 0,15 2 0,276 34 0,-210-31 0,-101-13 0,95 6 0,-103-13 0,41 7 0,-43-4 0,52 2 0,20-9 0,-1 0 0,140 17 0,-125-6 0,199-7 0,-149-6 0,-20 3 0,478-15 0,-517 5 0,683-42 0,-637 50 0,260-11 0,-66-2 0,-54 4 0,107-3 0,-40 2 0,103-1 0,-4 1 0,931-101 0,-514 27 0,135 44-1365,-994 42-5461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7:38.616"/>
    </inkml:context>
    <inkml:brush xml:id="br0">
      <inkml:brushProperty name="width" value="0.05" units="cm"/>
      <inkml:brushProperty name="height" value="0.05" units="cm"/>
      <inkml:brushProperty name="color" value="#FF0066"/>
    </inkml:brush>
  </inkml:definitions>
  <inkml:trace contextRef="#ctx0" brushRef="#br0">1 76 24575,'30'-1'0,"-1"-1"0,40-9 0,-38 5 0,292-27 0,-321 33 0,100-11 0,-67 6 0,0 1 0,0 2 0,62 4 0,482 43 0,-85-58 0,-417 9 0,105-8 0,-17-1 0,294 15 0,-55 24 0,-197-15 0,511 47 0,-613-46 0,29 2 0,-61-4 0,10 2 0,-77-12 0,-1 0 0,0-1 0,0 1 0,0-1 0,0 0 0,0 0 0,0 0 0,0-1 0,0 0 0,0 0 0,0 0 0,-1-1 0,5-2 0,0-4-1365,-6 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7:41.979"/>
    </inkml:context>
    <inkml:brush xml:id="br0">
      <inkml:brushProperty name="width" value="0.05" units="cm"/>
      <inkml:brushProperty name="height" value="0.05" units="cm"/>
      <inkml:brushProperty name="color" value="#FF0066"/>
    </inkml:brush>
  </inkml:definitions>
  <inkml:trace contextRef="#ctx0" brushRef="#br0">0 155 24575,'1'-1'0,"-1"0"0,1 0 0,-1 0 0,1 0 0,-1 0 0,1 0 0,0 0 0,-1 0 0,1 0 0,0 0 0,0 0 0,0 0 0,0 0 0,0 1 0,0-1 0,0 0 0,0 1 0,0-1 0,0 1 0,0-1 0,0 1 0,0-1 0,1 1 0,-1 0 0,0 0 0,0 0 0,2-1 0,39-3 0,-37 4 0,26 1 0,0 1 0,0 2 0,-1 1 0,1 2 0,-1 1 0,37 14 0,15 4 0,-15-10 0,1-3 0,0-2 0,0-4 0,95-2 0,271-35 0,-305 18 0,150-3 0,-54 5 0,437-1 0,-421 12 0,174 30 0,-226-12 0,-125-13 0,59 6 0,-1-5 0,211-15 0,-217-3 0,0 5 0,1 6 0,145 17 0,-88-5 0,186-11 0,-155-4 0,-13-11 0,-5 1 0,-40 14 0,-12 0 0,156-17 0,-22-11 0,-112 7 0,197-21 0,-67 14 0,-190 18 0,-56 4 0,0 2 0,1 1 0,62 7 0,135 17 0,-62-8 0,-118-10 0,-1-4 0,1-2 0,88-14 0,-89 9 0,-1-2 0,0-2 0,-1-3 0,75-29 0,-129 42-99,21-10 331,-24 11-255,1 0 0,0 0 1,0 0-1,-1 0 0,1 0 1,0 0-1,0 0 0,-1 0 0,1 0 1,0 0-1,0 0 0,-1-1 1,1 1-1,0 0 0,0 0 1,-1 0-1,1 0 0,0 0 1,0-1-1,0 1 0,-1 0 0,1 0 1,0 0-1,0-1 0,0 1 1,0 0-1,0 0 0,-1 0 1,1-1-1,0 1 0,0 0 1,0 0-1,0-1 0,0 1 0,0 0 1,0-1-1,0 1 0,0 0 1,0 0-1,0-1 0,0 1 1,0 0-1,0 0 0,0-1 1,0 1-1,0 0 0,0 0 0,0-1 1,1 1-1,-1 0 0,0 0 1,0-1-1,0 1 0,0 0 1,0 0-1,1 0 0,-1-1 1,0 1-1,0 0 0,0 0 0,1 0 1,-1 0-1,0 0 0,0-1 1,1 1-1,-13-2-6803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7:49.368"/>
    </inkml:context>
    <inkml:brush xml:id="br0">
      <inkml:brushProperty name="width" value="0.05" units="cm"/>
      <inkml:brushProperty name="height" value="0.05" units="cm"/>
      <inkml:brushProperty name="color" value="#FF0066"/>
    </inkml:brush>
  </inkml:definitions>
  <inkml:trace contextRef="#ctx0" brushRef="#br0">1 30 24575,'0'-1'0,"1"0"0,-1 0 0,1-1 0,-1 1 0,1 0 0,-1 0 0,1 0 0,0 0 0,0 0 0,-1 0 0,1 1 0,0-1 0,0 0 0,0 0 0,0 0 0,0 1 0,0-1 0,0 1 0,0-1 0,0 1 0,1-1 0,-1 1 0,0-1 0,0 1 0,0 0 0,0 0 0,3 0 0,38-5 0,-37 4 0,93-3 0,101 9 0,135 48 0,-217-30 0,181 44 0,-21-4 0,-41-22 0,2-11 0,306 2 0,-214-20 0,8 0 0,83 1 0,20 0 0,-15 12 0,-21 1 0,-207-16 0,-117-3 0,155-8 0,-161-5 0,1 3 0,104 10 0,235 24 0,-169-5 0,-157-19 0,116-7 0,-85-1 0,-114 1 0,0 0 0,0 0 0,0 0 0,0-1 0,0 0 0,0 0 0,0-1 0,-1 1 0,1-1 0,-1 0 0,8-4 0,-11 1-1365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8:16.225"/>
    </inkml:context>
    <inkml:brush xml:id="br0">
      <inkml:brushProperty name="width" value="0.05" units="cm"/>
      <inkml:brushProperty name="height" value="0.05" units="cm"/>
      <inkml:brushProperty name="color" value="#FF0066"/>
    </inkml:brush>
  </inkml:definitions>
  <inkml:trace contextRef="#ctx0" brushRef="#br0">1 1 24575,'18'1'0,"1"1"0,-1 1 0,0 1 0,23 7 0,35 8 0,667 68 0,-623-85 0,208-24 0,-269 17-1365,-36 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15:48:18.082"/>
    </inkml:context>
    <inkml:brush xml:id="br0">
      <inkml:brushProperty name="width" value="0.05" units="cm"/>
      <inkml:brushProperty name="height" value="0.05" units="cm"/>
      <inkml:brushProperty name="color" value="#FF0066"/>
    </inkml:brush>
  </inkml:definitions>
  <inkml:trace contextRef="#ctx0" brushRef="#br0">1 27 24575,'28'-1'0,"1"-2"0,29-6 0,-28 4 0,57-4 0,225 26 0,434 46 0,-629-57 0,502 13 0,150 33 0,-4-1 0,-274-52-1365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089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322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00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4063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507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62</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78</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80</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3.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ustomXml" Target="../ink/ink6.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9.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grpSp>
        <p:nvGrpSpPr>
          <p:cNvPr id="4" name="群組 3">
            <a:extLst>
              <a:ext uri="{FF2B5EF4-FFF2-40B4-BE49-F238E27FC236}">
                <a16:creationId xmlns:a16="http://schemas.microsoft.com/office/drawing/2014/main" id="{E111EB66-39A1-2F7C-CC82-A615695B550F}"/>
              </a:ext>
            </a:extLst>
          </p:cNvPr>
          <p:cNvGrpSpPr/>
          <p:nvPr/>
        </p:nvGrpSpPr>
        <p:grpSpPr>
          <a:xfrm>
            <a:off x="3408200" y="2574549"/>
            <a:ext cx="2491200" cy="67320"/>
            <a:chOff x="3408200" y="2574549"/>
            <a:chExt cx="2491200" cy="67320"/>
          </a:xfrm>
        </p:grpSpPr>
        <mc:AlternateContent xmlns:mc="http://schemas.openxmlformats.org/markup-compatibility/2006">
          <mc:Choice xmlns:p14="http://schemas.microsoft.com/office/powerpoint/2010/main" Requires="p14">
            <p:contentPart p14:bwMode="auto" r:id="rId3">
              <p14:nvContentPartPr>
                <p14:cNvPr id="2" name="筆跡 1">
                  <a:extLst>
                    <a:ext uri="{FF2B5EF4-FFF2-40B4-BE49-F238E27FC236}">
                      <a16:creationId xmlns:a16="http://schemas.microsoft.com/office/drawing/2014/main" id="{33B33CD6-58D9-81F5-5434-A819499923AC}"/>
                    </a:ext>
                  </a:extLst>
                </p14:cNvPr>
                <p14:cNvContentPartPr/>
                <p14:nvPr/>
              </p14:nvContentPartPr>
              <p14:xfrm>
                <a:off x="3408200" y="2585709"/>
                <a:ext cx="1292400" cy="56160"/>
              </p14:xfrm>
            </p:contentPart>
          </mc:Choice>
          <mc:Fallback>
            <p:pic>
              <p:nvPicPr>
                <p:cNvPr id="2" name="筆跡 1">
                  <a:extLst>
                    <a:ext uri="{FF2B5EF4-FFF2-40B4-BE49-F238E27FC236}">
                      <a16:creationId xmlns:a16="http://schemas.microsoft.com/office/drawing/2014/main" id="{33B33CD6-58D9-81F5-5434-A819499923AC}"/>
                    </a:ext>
                  </a:extLst>
                </p:cNvPr>
                <p:cNvPicPr/>
                <p:nvPr/>
              </p:nvPicPr>
              <p:blipFill>
                <a:blip r:embed="rId4"/>
                <a:stretch>
                  <a:fillRect/>
                </a:stretch>
              </p:blipFill>
              <p:spPr>
                <a:xfrm>
                  <a:off x="3399560" y="2576709"/>
                  <a:ext cx="13100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筆跡 2">
                  <a:extLst>
                    <a:ext uri="{FF2B5EF4-FFF2-40B4-BE49-F238E27FC236}">
                      <a16:creationId xmlns:a16="http://schemas.microsoft.com/office/drawing/2014/main" id="{4E717BE5-BF34-C13E-1E63-816DF9E0A1BB}"/>
                    </a:ext>
                  </a:extLst>
                </p14:cNvPr>
                <p14:cNvContentPartPr/>
                <p14:nvPr/>
              </p14:nvContentPartPr>
              <p14:xfrm>
                <a:off x="5288840" y="2574549"/>
                <a:ext cx="610560" cy="50760"/>
              </p14:xfrm>
            </p:contentPart>
          </mc:Choice>
          <mc:Fallback>
            <p:pic>
              <p:nvPicPr>
                <p:cNvPr id="3" name="筆跡 2">
                  <a:extLst>
                    <a:ext uri="{FF2B5EF4-FFF2-40B4-BE49-F238E27FC236}">
                      <a16:creationId xmlns:a16="http://schemas.microsoft.com/office/drawing/2014/main" id="{4E717BE5-BF34-C13E-1E63-816DF9E0A1BB}"/>
                    </a:ext>
                  </a:extLst>
                </p:cNvPr>
                <p:cNvPicPr/>
                <p:nvPr/>
              </p:nvPicPr>
              <p:blipFill>
                <a:blip r:embed="rId6"/>
                <a:stretch>
                  <a:fillRect/>
                </a:stretch>
              </p:blipFill>
              <p:spPr>
                <a:xfrm>
                  <a:off x="5279840" y="2565909"/>
                  <a:ext cx="628200" cy="6840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dirty="0"/>
              <a:t>Example of SJF</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49"/>
            <a:ext cx="7788048" cy="4594679"/>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6</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8</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7</a:t>
            </a:r>
          </a:p>
          <a:p>
            <a:pPr>
              <a:lnSpc>
                <a:spcPct val="90000"/>
              </a:lnSpc>
              <a:buFont typeface="Monotype Sorts" pitchFamily="-84" charset="2"/>
              <a:buNone/>
              <a:tabLst>
                <a:tab pos="3028950" algn="ctr"/>
                <a:tab pos="4633913" algn="ctr"/>
              </a:tabLst>
            </a:pPr>
            <a:r>
              <a:rPr lang="en-US" altLang="en-US" i="1" baseline="-25000" dirty="0"/>
              <a:t>                                                                    </a:t>
            </a:r>
            <a:r>
              <a:rPr lang="en-US" altLang="en-US" i="1" dirty="0"/>
              <a:t>P</a:t>
            </a:r>
            <a:r>
              <a:rPr lang="en-US" altLang="en-US" i="1" baseline="-25000" dirty="0"/>
              <a:t>4	 </a:t>
            </a:r>
            <a:r>
              <a:rPr lang="en-US" altLang="en-US" dirty="0"/>
              <a:t>3</a:t>
            </a:r>
          </a:p>
          <a:p>
            <a:pPr>
              <a:lnSpc>
                <a:spcPct val="90000"/>
              </a:lnSpc>
              <a:buFont typeface="Monotype Sorts" pitchFamily="-84" charset="2"/>
              <a:buNone/>
              <a:tabLst>
                <a:tab pos="3028950" algn="ctr"/>
                <a:tab pos="4633913" algn="ctr"/>
              </a:tabLst>
            </a:pPr>
            <a:endParaRPr lang="en-US" altLang="en-US" i="1" baseline="-25000" dirty="0"/>
          </a:p>
          <a:p>
            <a:pPr>
              <a:lnSpc>
                <a:spcPct val="90000"/>
              </a:lnSpc>
              <a:tabLst>
                <a:tab pos="3028950" algn="ctr"/>
                <a:tab pos="4633913" algn="ctr"/>
              </a:tabLst>
            </a:pPr>
            <a:r>
              <a:rPr lang="en-US" altLang="en-US" dirty="0"/>
              <a:t>SJF scheduling chart</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marL="0" indent="0">
              <a:lnSpc>
                <a:spcPct val="90000"/>
              </a:lnSpc>
              <a:buNone/>
              <a:tabLst>
                <a:tab pos="3028950" algn="ctr"/>
                <a:tab pos="4633913" algn="ctr"/>
              </a:tabLst>
            </a:pPr>
            <a:endParaRPr lang="en-US" altLang="en-US" dirty="0"/>
          </a:p>
          <a:p>
            <a:pPr>
              <a:lnSpc>
                <a:spcPct val="90000"/>
              </a:lnSpc>
              <a:tabLst>
                <a:tab pos="3028950" algn="ctr"/>
                <a:tab pos="4633913" algn="ctr"/>
              </a:tabLst>
            </a:pPr>
            <a:r>
              <a:rPr lang="en-US" altLang="en-US" dirty="0"/>
              <a:t>Average waiting time = (3 + 16 + 9 + 0) / 4 = 7</a:t>
            </a:r>
          </a:p>
        </p:txBody>
      </p:sp>
      <p:pic>
        <p:nvPicPr>
          <p:cNvPr id="5" name="Picture 1">
            <a:extLst>
              <a:ext uri="{FF2B5EF4-FFF2-40B4-BE49-F238E27FC236}">
                <a16:creationId xmlns:a16="http://schemas.microsoft.com/office/drawing/2014/main" id="{DADC6AF8-4597-4452-983E-FCBE4FEE1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52" y="3755574"/>
            <a:ext cx="6093760" cy="8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2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022" y="3782501"/>
            <a:ext cx="24511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Graphical user interface, text, application&#10;&#10;Description automatically generated">
            <a:extLst>
              <a:ext uri="{FF2B5EF4-FFF2-40B4-BE49-F238E27FC236}">
                <a16:creationId xmlns:a16="http://schemas.microsoft.com/office/drawing/2014/main" id="{427B0884-5EC4-48E6-847A-70815D91C373}"/>
              </a:ext>
            </a:extLst>
          </p:cNvPr>
          <p:cNvPicPr>
            <a:picLocks noChangeAspect="1"/>
          </p:cNvPicPr>
          <p:nvPr/>
        </p:nvPicPr>
        <p:blipFill>
          <a:blip r:embed="rId4"/>
          <a:stretch>
            <a:fillRect/>
          </a:stretch>
        </p:blipFill>
        <p:spPr>
          <a:xfrm>
            <a:off x="1504165" y="2611222"/>
            <a:ext cx="4457700" cy="1371600"/>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筆跡 1">
                <a:extLst>
                  <a:ext uri="{FF2B5EF4-FFF2-40B4-BE49-F238E27FC236}">
                    <a16:creationId xmlns:a16="http://schemas.microsoft.com/office/drawing/2014/main" id="{C708F87E-F187-AFD6-B3BF-C2251DB41290}"/>
                  </a:ext>
                </a:extLst>
              </p14:cNvPr>
              <p14:cNvContentPartPr/>
              <p14:nvPr/>
            </p14:nvContentPartPr>
            <p14:xfrm>
              <a:off x="10187720" y="5153949"/>
              <a:ext cx="360" cy="360"/>
            </p14:xfrm>
          </p:contentPart>
        </mc:Choice>
        <mc:Fallback>
          <p:pic>
            <p:nvPicPr>
              <p:cNvPr id="2" name="筆跡 1">
                <a:extLst>
                  <a:ext uri="{FF2B5EF4-FFF2-40B4-BE49-F238E27FC236}">
                    <a16:creationId xmlns:a16="http://schemas.microsoft.com/office/drawing/2014/main" id="{C708F87E-F187-AFD6-B3BF-C2251DB41290}"/>
                  </a:ext>
                </a:extLst>
              </p:cNvPr>
              <p:cNvPicPr/>
              <p:nvPr/>
            </p:nvPicPr>
            <p:blipFill>
              <a:blip r:embed="rId6"/>
              <a:stretch>
                <a:fillRect/>
              </a:stretch>
            </p:blipFill>
            <p:spPr>
              <a:xfrm>
                <a:off x="10178720" y="5144949"/>
                <a:ext cx="18000" cy="180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successor predecessor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200349" y="129252"/>
            <a:ext cx="7709971" cy="576262"/>
          </a:xfrm>
        </p:spPr>
        <p:txBody>
          <a:bodyPr/>
          <a:lstStyle/>
          <a:p>
            <a:pPr eaLnBrk="1" hangingPunct="1"/>
            <a:r>
              <a:rPr lang="en-US" altLang="en-US" sz="2800" dirty="0"/>
              <a:t>Shortest Remaining Time First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139969"/>
            <a:ext cx="6760325" cy="4345509"/>
          </a:xfrm>
        </p:spPr>
        <p:txBody>
          <a:bodyPr/>
          <a:lstStyle/>
          <a:p>
            <a:r>
              <a:rPr lang="en-US" altLang="en-US" dirty="0">
                <a:cs typeface="ＭＳ Ｐゴシック" charset="-128"/>
              </a:rPr>
              <a:t>Preemptive version of SJN</a:t>
            </a:r>
            <a:endParaRPr lang="en-US" altLang="en-US" b="1" dirty="0">
              <a:solidFill>
                <a:srgbClr val="006699"/>
              </a:solidFill>
              <a:latin typeface="+mj-lt"/>
            </a:endParaRPr>
          </a:p>
          <a:p>
            <a:r>
              <a:rPr lang="en-US" altLang="en-US" dirty="0"/>
              <a:t>Whenever a new process arrives in the ready queue, the decision on which process to schedule next is redone using the SJN algorithm.</a:t>
            </a:r>
          </a:p>
          <a:p>
            <a:r>
              <a:rPr lang="en-US" altLang="en-US" dirty="0"/>
              <a:t>Is SRT more “optimal” than SJN in terms of the minimum average waiting time for a given set of processes?</a:t>
            </a:r>
          </a:p>
          <a:p>
            <a:endParaRPr lang="en-US" altLang="en-US" dirty="0"/>
          </a:p>
          <a:p>
            <a:pPr lvl="1"/>
            <a:endParaRPr lang="en-US" altLang="en-US" dirty="0"/>
          </a:p>
        </p:txBody>
      </p:sp>
    </p:spTree>
    <p:extLst>
      <p:ext uri="{BB962C8B-B14F-4D97-AF65-F5344CB8AC3E}">
        <p14:creationId xmlns:p14="http://schemas.microsoft.com/office/powerpoint/2010/main" val="245264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a:cs typeface="ＭＳ Ｐゴシック" charset="-128"/>
              </a:rPr>
              <a:t>Process</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8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 (FCFS)</a:t>
            </a:r>
          </a:p>
          <a:p>
            <a:pPr lvl="1"/>
            <a:r>
              <a:rPr lang="en-US" altLang="en-US" i="1" dirty="0">
                <a:sym typeface="Symbol" panose="05050102010706020507" pitchFamily="18" charset="2"/>
              </a:rPr>
              <a:t>q </a:t>
            </a:r>
            <a:r>
              <a:rPr lang="en-US" altLang="en-US" dirty="0">
                <a:sym typeface="Symbol" panose="05050102010706020507" pitchFamily="18" charset="2"/>
              </a:rPr>
              <a:t>small  RR</a:t>
            </a:r>
          </a:p>
          <a:p>
            <a:r>
              <a:rPr lang="en-US" altLang="en-US" dirty="0">
                <a:sym typeface="Symbol" panose="05050102010706020507" pitchFamily="18" charset="2"/>
              </a:rPr>
              <a:t>Note that q must be large with respect to context switch, otherwise overhead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109861"/>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mc:AlternateContent xmlns:mc="http://schemas.openxmlformats.org/markup-compatibility/2006">
        <mc:Choice xmlns:p14="http://schemas.microsoft.com/office/powerpoint/2010/main" Requires="p14">
          <p:contentPart p14:bwMode="auto" r:id="rId3">
            <p14:nvContentPartPr>
              <p14:cNvPr id="2" name="筆跡 1">
                <a:extLst>
                  <a:ext uri="{FF2B5EF4-FFF2-40B4-BE49-F238E27FC236}">
                    <a16:creationId xmlns:a16="http://schemas.microsoft.com/office/drawing/2014/main" id="{ED126D34-4761-9951-8E10-77E98B558131}"/>
                  </a:ext>
                </a:extLst>
              </p14:cNvPr>
              <p14:cNvContentPartPr/>
              <p14:nvPr/>
            </p14:nvContentPartPr>
            <p14:xfrm>
              <a:off x="3823640" y="4377789"/>
              <a:ext cx="4527000" cy="149040"/>
            </p14:xfrm>
          </p:contentPart>
        </mc:Choice>
        <mc:Fallback>
          <p:pic>
            <p:nvPicPr>
              <p:cNvPr id="2" name="筆跡 1">
                <a:extLst>
                  <a:ext uri="{FF2B5EF4-FFF2-40B4-BE49-F238E27FC236}">
                    <a16:creationId xmlns:a16="http://schemas.microsoft.com/office/drawing/2014/main" id="{ED126D34-4761-9951-8E10-77E98B558131}"/>
                  </a:ext>
                </a:extLst>
              </p:cNvPr>
              <p:cNvPicPr/>
              <p:nvPr/>
            </p:nvPicPr>
            <p:blipFill>
              <a:blip r:embed="rId4"/>
              <a:stretch>
                <a:fillRect/>
              </a:stretch>
            </p:blipFill>
            <p:spPr>
              <a:xfrm>
                <a:off x="3814640" y="4368789"/>
                <a:ext cx="4544640" cy="16668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136087"/>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7"/>
            <a:ext cx="7973868" cy="4907539"/>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1142048"/>
            <a:ext cx="7675077" cy="4887912"/>
          </a:xfrm>
          <a:noFill/>
        </p:spPr>
        <p:txBody>
          <a:bodyPr/>
          <a:lstStyle/>
          <a:p>
            <a:pPr>
              <a:tabLst>
                <a:tab pos="1600200" algn="ctr"/>
                <a:tab pos="3251200" algn="ctr"/>
                <a:tab pos="5140325" algn="ctr"/>
              </a:tabLst>
            </a:pPr>
            <a:r>
              <a:rPr lang="en-US" altLang="en-US" dirty="0"/>
              <a:t>Run the process with the highest priority. Processes with the same priority run round-robin</a:t>
            </a:r>
          </a:p>
          <a:p>
            <a:pPr>
              <a:tabLst>
                <a:tab pos="1600200" algn="ctr"/>
                <a:tab pos="3251200" algn="ctr"/>
                <a:tab pos="5140325" algn="ctr"/>
              </a:tabLst>
            </a:pPr>
            <a:r>
              <a:rPr lang="en-US" altLang="en-US" dirty="0"/>
              <a:t>Example:</a:t>
            </a:r>
          </a:p>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marL="0" indent="0">
              <a:buNone/>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480" y="4968240"/>
            <a:ext cx="6200925" cy="72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169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6973149" cy="4456354"/>
          </a:xfrm>
        </p:spPr>
        <p:txBody>
          <a:bodyPr/>
          <a:lstStyle/>
          <a:p>
            <a:r>
              <a:rPr lang="en-US" altLang="en-US" dirty="0"/>
              <a:t>The ready queue consists of multiple queues</a:t>
            </a:r>
          </a:p>
          <a:p>
            <a:r>
              <a:rPr lang="en-US" altLang="en-US" dirty="0"/>
              <a:t>Multilevel 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which queue a process will enter when that process needs service</a:t>
            </a:r>
          </a:p>
          <a:p>
            <a:pPr lvl="1"/>
            <a:r>
              <a:rPr lang="en-US" altLang="en-US" dirty="0"/>
              <a:t>Scheduling among the queues</a:t>
            </a:r>
          </a:p>
          <a:p>
            <a:endParaRPr lang="en-US" altLang="en-US" dirty="0"/>
          </a:p>
        </p:txBody>
      </p:sp>
      <mc:AlternateContent xmlns:mc="http://schemas.openxmlformats.org/markup-compatibility/2006">
        <mc:Choice xmlns:p14="http://schemas.microsoft.com/office/powerpoint/2010/main" Requires="p14">
          <p:contentPart p14:bwMode="auto" r:id="rId3">
            <p14:nvContentPartPr>
              <p14:cNvPr id="2" name="筆跡 1">
                <a:extLst>
                  <a:ext uri="{FF2B5EF4-FFF2-40B4-BE49-F238E27FC236}">
                    <a16:creationId xmlns:a16="http://schemas.microsoft.com/office/drawing/2014/main" id="{6F3D0BDE-2FD7-AC88-31A9-62133B2819C1}"/>
                  </a:ext>
                </a:extLst>
              </p14:cNvPr>
              <p14:cNvContentPartPr/>
              <p14:nvPr/>
            </p14:nvContentPartPr>
            <p14:xfrm>
              <a:off x="1791440" y="2290869"/>
              <a:ext cx="1639800" cy="54360"/>
            </p14:xfrm>
          </p:contentPart>
        </mc:Choice>
        <mc:Fallback>
          <p:pic>
            <p:nvPicPr>
              <p:cNvPr id="2" name="筆跡 1">
                <a:extLst>
                  <a:ext uri="{FF2B5EF4-FFF2-40B4-BE49-F238E27FC236}">
                    <a16:creationId xmlns:a16="http://schemas.microsoft.com/office/drawing/2014/main" id="{6F3D0BDE-2FD7-AC88-31A9-62133B2819C1}"/>
                  </a:ext>
                </a:extLst>
              </p:cNvPr>
              <p:cNvPicPr/>
              <p:nvPr/>
            </p:nvPicPr>
            <p:blipFill>
              <a:blip r:embed="rId4"/>
              <a:stretch>
                <a:fillRect/>
              </a:stretch>
            </p:blipFill>
            <p:spPr>
              <a:xfrm>
                <a:off x="1782800" y="2282229"/>
                <a:ext cx="165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筆跡 2">
                <a:extLst>
                  <a:ext uri="{FF2B5EF4-FFF2-40B4-BE49-F238E27FC236}">
                    <a16:creationId xmlns:a16="http://schemas.microsoft.com/office/drawing/2014/main" id="{1F988494-1D5C-1AAC-334F-3361DBE3BF54}"/>
                  </a:ext>
                </a:extLst>
              </p14:cNvPr>
              <p14:cNvContentPartPr/>
              <p14:nvPr/>
            </p14:nvContentPartPr>
            <p14:xfrm>
              <a:off x="1902680" y="2530269"/>
              <a:ext cx="3195000" cy="94320"/>
            </p14:xfrm>
          </p:contentPart>
        </mc:Choice>
        <mc:Fallback>
          <p:pic>
            <p:nvPicPr>
              <p:cNvPr id="3" name="筆跡 2">
                <a:extLst>
                  <a:ext uri="{FF2B5EF4-FFF2-40B4-BE49-F238E27FC236}">
                    <a16:creationId xmlns:a16="http://schemas.microsoft.com/office/drawing/2014/main" id="{1F988494-1D5C-1AAC-334F-3361DBE3BF54}"/>
                  </a:ext>
                </a:extLst>
              </p:cNvPr>
              <p:cNvPicPr/>
              <p:nvPr/>
            </p:nvPicPr>
            <p:blipFill>
              <a:blip r:embed="rId6"/>
              <a:stretch>
                <a:fillRect/>
              </a:stretch>
            </p:blipFill>
            <p:spPr>
              <a:xfrm>
                <a:off x="1893680" y="2521269"/>
                <a:ext cx="32126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筆跡 3">
                <a:extLst>
                  <a:ext uri="{FF2B5EF4-FFF2-40B4-BE49-F238E27FC236}">
                    <a16:creationId xmlns:a16="http://schemas.microsoft.com/office/drawing/2014/main" id="{042F5163-1637-337A-0679-0D0466875049}"/>
                  </a:ext>
                </a:extLst>
              </p14:cNvPr>
              <p14:cNvContentPartPr/>
              <p14:nvPr/>
            </p14:nvContentPartPr>
            <p14:xfrm>
              <a:off x="1837880" y="3591549"/>
              <a:ext cx="2439720" cy="177840"/>
            </p14:xfrm>
          </p:contentPart>
        </mc:Choice>
        <mc:Fallback>
          <p:pic>
            <p:nvPicPr>
              <p:cNvPr id="4" name="筆跡 3">
                <a:extLst>
                  <a:ext uri="{FF2B5EF4-FFF2-40B4-BE49-F238E27FC236}">
                    <a16:creationId xmlns:a16="http://schemas.microsoft.com/office/drawing/2014/main" id="{042F5163-1637-337A-0679-0D0466875049}"/>
                  </a:ext>
                </a:extLst>
              </p:cNvPr>
              <p:cNvPicPr/>
              <p:nvPr/>
            </p:nvPicPr>
            <p:blipFill>
              <a:blip r:embed="rId8"/>
              <a:stretch>
                <a:fillRect/>
              </a:stretch>
            </p:blipFill>
            <p:spPr>
              <a:xfrm>
                <a:off x="1829240" y="3582549"/>
                <a:ext cx="2457360" cy="195480"/>
              </a:xfrm>
              <a:prstGeom prst="rect">
                <a:avLst/>
              </a:prstGeom>
            </p:spPr>
          </p:pic>
        </mc:Fallback>
      </mc:AlternateContent>
    </p:spTree>
    <p:extLst>
      <p:ext uri="{BB962C8B-B14F-4D97-AF65-F5344CB8AC3E}">
        <p14:creationId xmlns:p14="http://schemas.microsoft.com/office/powerpoint/2010/main" val="3206840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mc:AlternateContent xmlns:mc="http://schemas.openxmlformats.org/markup-compatibility/2006">
        <mc:Choice xmlns:p14="http://schemas.microsoft.com/office/powerpoint/2010/main" Requires="p14">
          <p:contentPart p14:bwMode="auto" r:id="rId3">
            <p14:nvContentPartPr>
              <p14:cNvPr id="2" name="筆跡 1">
                <a:extLst>
                  <a:ext uri="{FF2B5EF4-FFF2-40B4-BE49-F238E27FC236}">
                    <a16:creationId xmlns:a16="http://schemas.microsoft.com/office/drawing/2014/main" id="{D0207753-397A-497D-B933-C717B3A58C2E}"/>
                  </a:ext>
                </a:extLst>
              </p14:cNvPr>
              <p14:cNvContentPartPr/>
              <p14:nvPr/>
            </p14:nvContentPartPr>
            <p14:xfrm>
              <a:off x="5190560" y="1810269"/>
              <a:ext cx="527040" cy="46800"/>
            </p14:xfrm>
          </p:contentPart>
        </mc:Choice>
        <mc:Fallback>
          <p:pic>
            <p:nvPicPr>
              <p:cNvPr id="2" name="筆跡 1">
                <a:extLst>
                  <a:ext uri="{FF2B5EF4-FFF2-40B4-BE49-F238E27FC236}">
                    <a16:creationId xmlns:a16="http://schemas.microsoft.com/office/drawing/2014/main" id="{D0207753-397A-497D-B933-C717B3A58C2E}"/>
                  </a:ext>
                </a:extLst>
              </p:cNvPr>
              <p:cNvPicPr/>
              <p:nvPr/>
            </p:nvPicPr>
            <p:blipFill>
              <a:blip r:embed="rId4"/>
              <a:stretch>
                <a:fillRect/>
              </a:stretch>
            </p:blipFill>
            <p:spPr>
              <a:xfrm>
                <a:off x="5181920" y="1801629"/>
                <a:ext cx="5446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筆跡 2">
                <a:extLst>
                  <a:ext uri="{FF2B5EF4-FFF2-40B4-BE49-F238E27FC236}">
                    <a16:creationId xmlns:a16="http://schemas.microsoft.com/office/drawing/2014/main" id="{3B821018-4933-301E-5C39-6FB5E0301330}"/>
                  </a:ext>
                </a:extLst>
              </p14:cNvPr>
              <p14:cNvContentPartPr/>
              <p14:nvPr/>
            </p14:nvContentPartPr>
            <p14:xfrm>
              <a:off x="2013200" y="2447109"/>
              <a:ext cx="1458720" cy="75240"/>
            </p14:xfrm>
          </p:contentPart>
        </mc:Choice>
        <mc:Fallback>
          <p:pic>
            <p:nvPicPr>
              <p:cNvPr id="3" name="筆跡 2">
                <a:extLst>
                  <a:ext uri="{FF2B5EF4-FFF2-40B4-BE49-F238E27FC236}">
                    <a16:creationId xmlns:a16="http://schemas.microsoft.com/office/drawing/2014/main" id="{3B821018-4933-301E-5C39-6FB5E0301330}"/>
                  </a:ext>
                </a:extLst>
              </p:cNvPr>
              <p:cNvPicPr/>
              <p:nvPr/>
            </p:nvPicPr>
            <p:blipFill>
              <a:blip r:embed="rId6"/>
              <a:stretch>
                <a:fillRect/>
              </a:stretch>
            </p:blipFill>
            <p:spPr>
              <a:xfrm>
                <a:off x="2004560" y="2438109"/>
                <a:ext cx="14763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筆跡 3">
                <a:extLst>
                  <a:ext uri="{FF2B5EF4-FFF2-40B4-BE49-F238E27FC236}">
                    <a16:creationId xmlns:a16="http://schemas.microsoft.com/office/drawing/2014/main" id="{51F1AE45-2921-68F5-CFD0-D4F4301B6C83}"/>
                  </a:ext>
                </a:extLst>
              </p14:cNvPr>
              <p14:cNvContentPartPr/>
              <p14:nvPr/>
            </p14:nvContentPartPr>
            <p14:xfrm>
              <a:off x="699200" y="2289789"/>
              <a:ext cx="239040" cy="1371600"/>
            </p14:xfrm>
          </p:contentPart>
        </mc:Choice>
        <mc:Fallback>
          <p:pic>
            <p:nvPicPr>
              <p:cNvPr id="4" name="筆跡 3">
                <a:extLst>
                  <a:ext uri="{FF2B5EF4-FFF2-40B4-BE49-F238E27FC236}">
                    <a16:creationId xmlns:a16="http://schemas.microsoft.com/office/drawing/2014/main" id="{51F1AE45-2921-68F5-CFD0-D4F4301B6C83}"/>
                  </a:ext>
                </a:extLst>
              </p:cNvPr>
              <p:cNvPicPr/>
              <p:nvPr/>
            </p:nvPicPr>
            <p:blipFill>
              <a:blip r:embed="rId8"/>
              <a:stretch>
                <a:fillRect/>
              </a:stretch>
            </p:blipFill>
            <p:spPr>
              <a:xfrm>
                <a:off x="690560" y="2280789"/>
                <a:ext cx="256680" cy="138924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13379</TotalTime>
  <Words>4635</Words>
  <Application>Microsoft Office PowerPoint</Application>
  <PresentationFormat>如螢幕大小 (4:3)</PresentationFormat>
  <Paragraphs>611</Paragraphs>
  <Slides>80</Slides>
  <Notes>64</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80</vt:i4>
      </vt:variant>
    </vt:vector>
  </HeadingPairs>
  <TitlesOfParts>
    <vt:vector size="92" baseType="lpstr">
      <vt:lpstr>Lucida Grande</vt:lpstr>
      <vt:lpstr>Monotype Sorts</vt:lpstr>
      <vt:lpstr>MS PGothic</vt:lpstr>
      <vt:lpstr>Arial</vt:lpstr>
      <vt:lpstr>Courier New</vt:lpstr>
      <vt:lpstr>Helvetica</vt:lpstr>
      <vt:lpstr>Symbol</vt:lpstr>
      <vt:lpstr>Times New Roman</vt:lpstr>
      <vt:lpstr>Verdana</vt:lpstr>
      <vt:lpstr>Webdings</vt:lpstr>
      <vt:lpstr>Wingdings</vt:lpstr>
      <vt:lpstr>os-8</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Shortest Remaining Time First Scheduling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simon</cp:lastModifiedBy>
  <cp:revision>262</cp:revision>
  <cp:lastPrinted>2013-09-10T17:57:57Z</cp:lastPrinted>
  <dcterms:created xsi:type="dcterms:W3CDTF">2011-01-13T23:43:38Z</dcterms:created>
  <dcterms:modified xsi:type="dcterms:W3CDTF">2024-06-06T15:48:23Z</dcterms:modified>
</cp:coreProperties>
</file>